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orient="horz" pos="303">
          <p15:clr>
            <a:srgbClr val="A4A3A4"/>
          </p15:clr>
        </p15:guide>
        <p15:guide id="3" pos="5465">
          <p15:clr>
            <a:srgbClr val="A4A3A4"/>
          </p15:clr>
        </p15:guide>
        <p15:guide id="4" pos="317">
          <p15:clr>
            <a:srgbClr val="A4A3A4"/>
          </p15:clr>
        </p15:guide>
        <p15:guide id="5" pos="2767">
          <p15:clr>
            <a:srgbClr val="A4A3A4"/>
          </p15:clr>
        </p15:guide>
        <p15:guide id="6" pos="2880">
          <p15:clr>
            <a:srgbClr val="A4A3A4"/>
          </p15:clr>
        </p15:guide>
        <p15:guide id="7" orient="horz" pos="575">
          <p15:clr>
            <a:srgbClr val="A4A3A4"/>
          </p15:clr>
        </p15:guide>
        <p15:guide id="8" pos="431">
          <p15:clr>
            <a:srgbClr val="A4A3A4"/>
          </p15:clr>
        </p15:guide>
        <p15:guide id="9" orient="horz" pos="1006">
          <p15:clr>
            <a:srgbClr val="A4A3A4"/>
          </p15:clr>
        </p15:guide>
        <p15:guide id="10" pos="635">
          <p15:clr>
            <a:srgbClr val="A4A3A4"/>
          </p15:clr>
        </p15:guide>
        <p15:guide id="11" pos="2993">
          <p15:clr>
            <a:srgbClr val="A4A3A4"/>
          </p15:clr>
        </p15:guide>
        <p15:guide id="12" orient="horz" pos="3070">
          <p15:clr>
            <a:srgbClr val="A4A3A4"/>
          </p15:clr>
        </p15:guide>
        <p15:guide id="13" pos="1383">
          <p15:clr>
            <a:srgbClr val="A4A3A4"/>
          </p15:clr>
        </p15:guide>
        <p15:guide id="14" pos="2562">
          <p15:clr>
            <a:srgbClr val="A4A3A4"/>
          </p15:clr>
        </p15:guide>
        <p15:guide id="15" orient="horz" pos="734">
          <p15:clr>
            <a:srgbClr val="A4A3A4"/>
          </p15:clr>
        </p15:guide>
        <p15:guide id="16" orient="horz" pos="2957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42" roundtripDataSignature="AMtx7mgUVHkm7gIpmHr6FoY0RFlc84G0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303" orient="horz"/>
        <p:guide pos="5465"/>
        <p:guide pos="317"/>
        <p:guide pos="2767"/>
        <p:guide pos="2880"/>
        <p:guide pos="575" orient="horz"/>
        <p:guide pos="431"/>
        <p:guide pos="1006" orient="horz"/>
        <p:guide pos="635"/>
        <p:guide pos="2993"/>
        <p:guide pos="3070" orient="horz"/>
        <p:guide pos="1383"/>
        <p:guide pos="2562"/>
        <p:guide pos="734" orient="horz"/>
        <p:guide pos="2957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COASACA SOTOMAYOR, Nadiezhda y otros. “Ética profesional y su concepción responsable para la investigación científica”.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Campus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, vol. XXI, N° 22, 2016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COASACA SOTOMAYOR, Nadiezhda y otros. “Ética profesional y su concepción responsable para la investigación científica”.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Campus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, vol. XXI, N° 22, 2016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HIRSCH, Ana. “Elementos significativos de la ética profesional”.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Reencuentro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, N° 38. México, 2003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 el video se explica cómo la ética es beneficiosa en el ejercicio de toda profesión. </a:t>
            </a:r>
            <a:endParaRPr/>
          </a:p>
        </p:txBody>
      </p:sp>
      <p:sp>
        <p:nvSpPr>
          <p:cNvPr id="175" name="Google Shape;175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HIRSCH, Ana. “Elementos significativos de la ética profesional”.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Reencuentro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, N° 38. México, 2003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El video complementa los conceptos sobre ética profesional. </a:t>
            </a:r>
            <a:endParaRPr/>
          </a:p>
        </p:txBody>
      </p:sp>
      <p:sp>
        <p:nvSpPr>
          <p:cNvPr id="229" name="Google Shape;229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YURÉN, Teresa. "Ética profesional y praxis. Una revisión desde el concepto de 'agencia'“. En: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Perfiles Educativos, 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vol. XXXV, N° 142</a:t>
            </a:r>
            <a:endParaRPr/>
          </a:p>
          <a:p>
            <a:pPr indent="0" lvl="0" marL="3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México, 2013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YURÉN, Teresa. "Ética profesional y praxis. Una revisión desde el concepto de 'agencia'“. En: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Perfiles Educativos, 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vol. XXXV, N° 142</a:t>
            </a:r>
            <a:endParaRPr/>
          </a:p>
          <a:p>
            <a:pPr indent="0" lvl="0" marL="3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México, 2013</a:t>
            </a:r>
            <a:endParaRPr/>
          </a:p>
          <a:p>
            <a:pPr indent="0" lvl="0" marL="3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Imagen(es) utilizada(s) con licencia de Shutterstock.com.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YURÉN, Teresa. "Ética profesional y praxis. Una revisión desde el concepto de 'agencia'“. En: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Perfiles Educativos, 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vol. XXXV, N° 142</a:t>
            </a:r>
            <a:endParaRPr/>
          </a:p>
          <a:p>
            <a:pPr indent="0" lvl="0" marL="3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México, 2013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YURÉN, Teresa. "Ética profesional y praxis. Una revisión desde el concepto de 'agencia'“. En: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Perfiles Educativos, 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vol. XXXV, N° 142</a:t>
            </a:r>
            <a:endParaRPr/>
          </a:p>
          <a:p>
            <a:pPr indent="0" lvl="0" marL="3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México, 2013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Escena de la película “El Método” en la que se analiza la ética profesional.</a:t>
            </a:r>
            <a:endParaRPr/>
          </a:p>
        </p:txBody>
      </p:sp>
      <p:sp>
        <p:nvSpPr>
          <p:cNvPr id="285" name="Google Shape;285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HIRSCH, Ana. “Elementos significativos de la ética profesional”.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Reencuentro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, N° 38. México, 2003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HIRSCH, Ana. “Elementos significativos de la ética profesional”.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Reencuentro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, N° 38. México, 2003 </a:t>
            </a:r>
            <a:endParaRPr/>
          </a:p>
        </p:txBody>
      </p:sp>
      <p:sp>
        <p:nvSpPr>
          <p:cNvPr id="329" name="Google Shape;329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MENDOZA, I., LADRÓN DE GUEVARA, J. y F. MARTÍNEZ.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Comparación del perfil de valores organizacionales de empresas de distintos sectores industriales de México.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México, 2008.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MENDOZA, I., LADRÓN DE GUEVARA, J. y F. MARTÍNEZ.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Comparación del perfil de valores organizacionales de empresas de distintos sectores industriales de México.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México, 2008.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OFICINA DE LA ONU CONTRA LA DROGA Y EL DELITO.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Integridad y ética.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Viena, 2019.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OFICINA DE LA ONU CONTRA LA DROGA Y EL DELITO.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Integridad y ética.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Viena, 2019.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IBARRA, Guadalupe. “Ética y formación profesional integral”. 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En: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Reencuentro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N° 43. México, 2005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COASACA SOTOMAYOR, Nadiezhda y otros. “Ética profesional y su concepción responsable para la investigación científica”.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Campus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, vol. XXI, N° 22, 2016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9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9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04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Diapositiva de títul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1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4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1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04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Video">
  <p:cSld name="Subtema - Vide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/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3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7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04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37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5.png"/><Relationship Id="rId13" Type="http://schemas.openxmlformats.org/officeDocument/2006/relationships/image" Target="../media/image7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1.png"/><Relationship Id="rId8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"/>
          <p:cNvPicPr preferRelativeResize="0"/>
          <p:nvPr/>
        </p:nvPicPr>
        <p:blipFill rotWithShape="1">
          <a:blip r:embed="rId3">
            <a:alphaModFix/>
          </a:blip>
          <a:srcRect b="0" l="23855" r="25890" t="0"/>
          <a:stretch/>
        </p:blipFill>
        <p:spPr>
          <a:xfrm>
            <a:off x="4712080" y="636041"/>
            <a:ext cx="3728935" cy="494661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-ES" sz="900" u="none" cap="none" strike="noStrike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057119" y="1187106"/>
            <a:ext cx="330754" cy="2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4126072" y="4156525"/>
            <a:ext cx="317533" cy="19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4751388" y="2625346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042066" y="2177570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503239" y="2177570"/>
            <a:ext cx="3056852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ÉTICA </a:t>
            </a:r>
            <a:r>
              <a:rPr b="1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503237" y="3264201"/>
            <a:ext cx="2919849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4CD02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Conceptualización e importancia de 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4CD02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Características de 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4CD02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Dimensiones de 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4CD02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de valores profesionales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4CD02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y antivalores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F7CE38"/>
                </a:solidFill>
                <a:latin typeface="Calibri"/>
                <a:ea typeface="Calibri"/>
                <a:cs typeface="Calibri"/>
                <a:sym typeface="Calibri"/>
              </a:rPr>
              <a:t>SESIÓN 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56145" y="3879145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477822" y="4258564"/>
            <a:ext cx="286860" cy="1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5637719" y="1912065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94191" y="2405699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915739" y="1255034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4381205" y="1297945"/>
            <a:ext cx="771854" cy="77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4115191" y="3192712"/>
            <a:ext cx="750718" cy="50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8088068" y="2988649"/>
            <a:ext cx="688616" cy="57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7708535" y="1467667"/>
            <a:ext cx="733236" cy="5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12">
            <a:alphaModFix amt="30000"/>
          </a:blip>
          <a:srcRect b="0" l="0" r="0" t="0"/>
          <a:stretch/>
        </p:blipFill>
        <p:spPr>
          <a:xfrm>
            <a:off x="6245763" y="1131225"/>
            <a:ext cx="408478" cy="55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048238" y="1994623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7464" y="1880236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grupo de personas haciendo gestos con la mano&#10;&#10;Descripción generada automáticamente con confianza media" id="141" name="Google Shape;1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4300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E IMPORTANCIA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506866" y="916938"/>
            <a:ext cx="3885747" cy="2231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IMPORTANCIA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6688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esfera estrictamente profesional, la ética proporciona un marco de trabajo para dirigir las funciones esenciales de los especialistas, establecer políticas y desarrollar estrategias para los servicios o bienes que producen”.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5087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 flipH="1">
            <a:off x="4754387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mal marco de trabajo puede destruir una profesión. </a:t>
            </a:r>
            <a:b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Tim Sharp/AP)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persona, hombre, edificio, sostener&#10;&#10;Descripción generada automáticamente" id="150" name="Google Shape;1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387" y="481013"/>
            <a:ext cx="3922138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E IMPORTANCIA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506866" y="916938"/>
            <a:ext cx="3885747" cy="238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IMPORTANCIA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6688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pilares de la formación integral son dos: la </a:t>
            </a:r>
            <a:r>
              <a:rPr b="0" i="1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formación en  competencias profesionales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la </a:t>
            </a:r>
            <a:r>
              <a:rPr b="0" i="1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formación ética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requieren complementarse como dos dimensiones que se articulan para preparar al profesional del nuevo milenio”.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5087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 flipH="1">
            <a:off x="4754387" y="5080100"/>
            <a:ext cx="39174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ética profesional es un pilar de la formación integral. </a:t>
            </a: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Eurosport)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E IMPORTANCIA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2"/>
          <p:cNvSpPr txBox="1"/>
          <p:nvPr/>
        </p:nvSpPr>
        <p:spPr>
          <a:xfrm>
            <a:off x="506866" y="916938"/>
            <a:ext cx="3885747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IMPORTANCIA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6688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ética profesional es condición de posibilidad y realización del bien social y la justicia, y en el rango personal se vincula fuertemente con nuestros proyectos </a:t>
            </a:r>
            <a:b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vida”.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5087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 txBox="1"/>
          <p:nvPr/>
        </p:nvSpPr>
        <p:spPr>
          <a:xfrm flipH="1">
            <a:off x="4754387" y="5080100"/>
            <a:ext cx="39174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ética profesional se vincula con los proyectos de vida. </a:t>
            </a: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RPP)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387" y="481013"/>
            <a:ext cx="3921301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hombre parado al lado de un autobús&#10;&#10;Descripción generada automáticamente con confianza media" id="168" name="Google Shape;168;p13"/>
          <p:cNvPicPr preferRelativeResize="0"/>
          <p:nvPr/>
        </p:nvPicPr>
        <p:blipFill rotWithShape="1">
          <a:blip r:embed="rId3">
            <a:alphaModFix/>
          </a:blip>
          <a:srcRect b="-1" l="0" r="0" t="0"/>
          <a:stretch/>
        </p:blipFill>
        <p:spPr>
          <a:xfrm>
            <a:off x="4754387" y="481013"/>
            <a:ext cx="3921301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E IMPORTANCIA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506866" y="916938"/>
            <a:ext cx="3885747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CÓMO SE APLICA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sucede cuando un periodista cambia datos en un reportaje para favorecer a un partido político? ¿Es ético que un abogado defienda a un supuesto asesino? ¿Un cobrador de combi tiene ética profesional? ¿Es ético que un enfermero le tome fotos a un paciente en plena cirugía?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3"/>
          <p:cNvSpPr txBox="1"/>
          <p:nvPr/>
        </p:nvSpPr>
        <p:spPr>
          <a:xfrm flipH="1">
            <a:off x="4754387" y="5080100"/>
            <a:ext cx="39174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¿Un cobrador de combi tiene ética profesional?</a:t>
            </a: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peru.com)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4">
            <a:alphaModFix/>
          </a:blip>
          <a:srcRect b="8514" l="1046" r="1" t="7919"/>
          <a:stretch/>
        </p:blipFill>
        <p:spPr>
          <a:xfrm>
            <a:off x="1631578" y="1109790"/>
            <a:ext cx="5882220" cy="2794244"/>
          </a:xfrm>
          <a:prstGeom prst="roundRect">
            <a:avLst>
              <a:gd fmla="val 11561" name="adj"/>
            </a:avLst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/>
        </p:nvSpPr>
        <p:spPr>
          <a:xfrm>
            <a:off x="1499337" y="4371232"/>
            <a:ext cx="600149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LA ÉTICA PROFESIONAL?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22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https://www.youtube.com/watch?v=xsXtge7aCyc </a:t>
            </a:r>
            <a:endParaRPr b="0" i="0" sz="10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4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i="0" sz="1600" u="none" cap="none" strike="noStrike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14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182" name="Google Shape;182;p14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" name="Google Shape;183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" name="Google Shape;18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1008062" y="3169972"/>
            <a:ext cx="4586493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CARACTERÍSTICAS DE </a:t>
            </a:r>
            <a:b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/>
        </p:nvSpPr>
        <p:spPr>
          <a:xfrm>
            <a:off x="504533" y="917147"/>
            <a:ext cx="12178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endParaRPr b="0" i="0" sz="11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CARACTERÍSTICAS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1277713" y="1381581"/>
            <a:ext cx="661660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 en la actividad profesional criterios y principios de la ética básica y aporta criterios o principios específicos.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/>
          <p:nvPr/>
        </p:nvSpPr>
        <p:spPr>
          <a:xfrm>
            <a:off x="503237" y="1313532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i="0" sz="2400" u="none" cap="none" strike="noStrike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6"/>
          <p:cNvCxnSpPr>
            <a:endCxn id="203" idx="0"/>
          </p:cNvCxnSpPr>
          <p:nvPr/>
        </p:nvCxnSpPr>
        <p:spPr>
          <a:xfrm>
            <a:off x="1059262" y="1439589"/>
            <a:ext cx="0" cy="2698200"/>
          </a:xfrm>
          <a:prstGeom prst="straightConnector1">
            <a:avLst/>
          </a:prstGeom>
          <a:noFill/>
          <a:ln cap="flat" cmpd="sng" w="12700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4" name="Google Shape;204;p16"/>
          <p:cNvGrpSpPr/>
          <p:nvPr/>
        </p:nvGrpSpPr>
        <p:grpSpPr>
          <a:xfrm>
            <a:off x="988866" y="1417571"/>
            <a:ext cx="140792" cy="140258"/>
            <a:chOff x="3427964" y="2244682"/>
            <a:chExt cx="225891" cy="225034"/>
          </a:xfrm>
        </p:grpSpPr>
        <p:sp>
          <p:nvSpPr>
            <p:cNvPr id="205" name="Google Shape;205;p1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16"/>
          <p:cNvSpPr/>
          <p:nvPr/>
        </p:nvSpPr>
        <p:spPr>
          <a:xfrm>
            <a:off x="1277713" y="2029010"/>
            <a:ext cx="661660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 objetivo es proporcionar los elementos que se requieren para estructurar un proceder ético habitual en el mundo del ejercicio profesional.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6"/>
          <p:cNvSpPr/>
          <p:nvPr/>
        </p:nvSpPr>
        <p:spPr>
          <a:xfrm>
            <a:off x="503237" y="1960961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i="0" sz="2400" u="none" cap="none" strike="noStrike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16"/>
          <p:cNvGrpSpPr/>
          <p:nvPr/>
        </p:nvGrpSpPr>
        <p:grpSpPr>
          <a:xfrm>
            <a:off x="988866" y="2065000"/>
            <a:ext cx="140792" cy="140258"/>
            <a:chOff x="3427964" y="2244682"/>
            <a:chExt cx="225891" cy="225034"/>
          </a:xfrm>
        </p:grpSpPr>
        <p:sp>
          <p:nvSpPr>
            <p:cNvPr id="210" name="Google Shape;210;p1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16"/>
          <p:cNvSpPr/>
          <p:nvPr/>
        </p:nvSpPr>
        <p:spPr>
          <a:xfrm>
            <a:off x="1277713" y="2683264"/>
            <a:ext cx="661660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alimenta de dos fuentes: ética de las profesiones y criterios profesionales que aportan las disciplinas científicas.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503237" y="2615215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i="0" sz="2400" u="none" cap="none" strike="noStrike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16"/>
          <p:cNvGrpSpPr/>
          <p:nvPr/>
        </p:nvGrpSpPr>
        <p:grpSpPr>
          <a:xfrm>
            <a:off x="988866" y="2719254"/>
            <a:ext cx="140792" cy="140258"/>
            <a:chOff x="3427964" y="2244682"/>
            <a:chExt cx="225891" cy="225034"/>
          </a:xfrm>
        </p:grpSpPr>
        <p:sp>
          <p:nvSpPr>
            <p:cNvPr id="215" name="Google Shape;215;p1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16"/>
          <p:cNvSpPr/>
          <p:nvPr/>
        </p:nvSpPr>
        <p:spPr>
          <a:xfrm>
            <a:off x="1277713" y="3393480"/>
            <a:ext cx="661660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le incumbe propiamente solucionar casos concretos, sino diseñar los valores, principios y procedimientos que los afectados deben tomar en cuenta en los diversos casos.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503237" y="3325431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i="0" sz="2400" u="none" cap="none" strike="noStrike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16"/>
          <p:cNvGrpSpPr/>
          <p:nvPr/>
        </p:nvGrpSpPr>
        <p:grpSpPr>
          <a:xfrm>
            <a:off x="988866" y="3429470"/>
            <a:ext cx="140792" cy="140258"/>
            <a:chOff x="3427964" y="2244682"/>
            <a:chExt cx="225891" cy="225034"/>
          </a:xfrm>
        </p:grpSpPr>
        <p:sp>
          <p:nvSpPr>
            <p:cNvPr id="220" name="Google Shape;220;p1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16"/>
          <p:cNvSpPr/>
          <p:nvPr/>
        </p:nvSpPr>
        <p:spPr>
          <a:xfrm>
            <a:off x="1277713" y="4114498"/>
            <a:ext cx="661660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trata de un marco reflexivo para la toma de decisiones.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503237" y="4033750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i="0" sz="2400" u="none" cap="none" strike="noStrike">
              <a:solidFill>
                <a:srgbClr val="EE46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16"/>
          <p:cNvGrpSpPr/>
          <p:nvPr/>
        </p:nvGrpSpPr>
        <p:grpSpPr>
          <a:xfrm>
            <a:off x="988866" y="4137789"/>
            <a:ext cx="140792" cy="140258"/>
            <a:chOff x="3427964" y="2244682"/>
            <a:chExt cx="225891" cy="225034"/>
          </a:xfrm>
        </p:grpSpPr>
        <p:sp>
          <p:nvSpPr>
            <p:cNvPr id="203" name="Google Shape;203;p1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E46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7"/>
          <p:cNvPicPr preferRelativeResize="0"/>
          <p:nvPr/>
        </p:nvPicPr>
        <p:blipFill rotWithShape="1">
          <a:blip r:embed="rId4">
            <a:alphaModFix/>
          </a:blip>
          <a:srcRect b="9028" l="0" r="0" t="8378"/>
          <a:stretch/>
        </p:blipFill>
        <p:spPr>
          <a:xfrm>
            <a:off x="1631578" y="1159287"/>
            <a:ext cx="5895348" cy="2738809"/>
          </a:xfrm>
          <a:prstGeom prst="roundRect">
            <a:avLst>
              <a:gd fmla="val 10813" name="adj"/>
            </a:avLst>
          </a:prstGeom>
          <a:noFill/>
          <a:ln>
            <a:noFill/>
          </a:ln>
        </p:spPr>
      </p:pic>
      <p:sp>
        <p:nvSpPr>
          <p:cNvPr id="233" name="Google Shape;233;p17"/>
          <p:cNvSpPr txBox="1"/>
          <p:nvPr/>
        </p:nvSpPr>
        <p:spPr>
          <a:xfrm>
            <a:off x="1499337" y="4447432"/>
            <a:ext cx="600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ÉTICA PROFESIONAL - AUGUSTO CÁCERES ROSELL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22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https://www.youtube.com/watch?v=MbXZXyMVWsk </a:t>
            </a:r>
            <a:endParaRPr b="0" i="0" sz="10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i="0" sz="1600" u="none" cap="none" strike="noStrike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17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36" name="Google Shape;236;p17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" name="Google Shape;237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8" name="Google Shape;23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1008062" y="3169972"/>
            <a:ext cx="4586493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DIMENSIONES DE </a:t>
            </a:r>
            <a:br>
              <a:rPr b="1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/>
        </p:nvSpPr>
        <p:spPr>
          <a:xfrm>
            <a:off x="504138" y="917431"/>
            <a:ext cx="3888475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TRES DIMENSIONES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Teresa Yurén, en la ética profesional se distinguen “tres dimensiones: la eticidad de la profesión, la moralidad y el comportamiento moral del profesionista”.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 flipH="1">
            <a:off x="4754387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Williams interpreta a un profesor con una ética profesional particular en </a:t>
            </a:r>
            <a:br>
              <a:rPr b="0" i="0" lang="es-ES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s-ES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Dead Poets Society.</a:t>
            </a: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Touchstone)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5016"/>
            <a:ext cx="3924840" cy="438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s-ES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-ES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504138" y="917431"/>
            <a:ext cx="3177110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ETICIDAD DE LA PROFESIÓN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 el conjunto de ideas acerca de las acciones y prácticas que en la profesión merecen el calificativo de ‘buenas’, así como los valores que caracterizan la misión de la profesión”.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7" y="490538"/>
            <a:ext cx="3927943" cy="438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/>
        </p:nvSpPr>
        <p:spPr>
          <a:xfrm>
            <a:off x="506412" y="915988"/>
            <a:ext cx="3889376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MORALIDAD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“Consiste en los procedimientos de juicio conforme a los cuales el profesional, en cada caso, toma decisiones cuando los valores entran en conflicto o cuando la validez de las normas se pone en cuestión”.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4"/>
            <a:ext cx="3924301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"/>
          <p:cNvSpPr txBox="1"/>
          <p:nvPr/>
        </p:nvSpPr>
        <p:spPr>
          <a:xfrm flipH="1">
            <a:off x="4754387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¿Un policía arrestaría a su propio pariente?</a:t>
            </a: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Andina)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/>
        </p:nvSpPr>
        <p:spPr>
          <a:xfrm>
            <a:off x="506795" y="918430"/>
            <a:ext cx="3889376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COMPORTAMIENTO MORAL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“Es el conjunto de actos que realiza el sujeto </a:t>
            </a:r>
            <a:b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el plano profesional. Además de la eticidad internalizada y los procedimientos de juicio moral, en el  comportamiento se pone en juego la capacidad de autorregulación”.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DIMENSIONES DE 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 flipH="1">
            <a:off x="4754387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¿Quién es más inmoral: el que corrompe o el corrupto?</a:t>
            </a: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www.freepik.es)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5626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3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3"/>
          <p:cNvPicPr preferRelativeResize="0"/>
          <p:nvPr/>
        </p:nvPicPr>
        <p:blipFill rotWithShape="1">
          <a:blip r:embed="rId4">
            <a:alphaModFix/>
          </a:blip>
          <a:srcRect b="1745" l="0" r="0" t="14683"/>
          <a:stretch/>
        </p:blipFill>
        <p:spPr>
          <a:xfrm>
            <a:off x="1638738" y="1142457"/>
            <a:ext cx="5862089" cy="2755639"/>
          </a:xfrm>
          <a:prstGeom prst="roundRect">
            <a:avLst>
              <a:gd fmla="val 14428" name="adj"/>
            </a:avLst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1499325" y="4371225"/>
            <a:ext cx="600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ÉTICA PROFESIONAL EN LA PELÍCULA </a:t>
            </a:r>
            <a:r>
              <a:rPr b="1" i="1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MÉTODO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3838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https://www.youtube.com/watch?v=_mE95aAcdo4  </a:t>
            </a:r>
            <a:endParaRPr b="0" i="0" sz="10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i="0" sz="1600" u="none" cap="none" strike="noStrike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23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92" name="Google Shape;292;p23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3" name="Google Shape;293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Google Shape;29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1008062" y="3169972"/>
            <a:ext cx="4586493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TIPOS DE VALORES </a:t>
            </a:r>
            <a:r>
              <a:rPr b="1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PROFESIONALES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VALORES PROFESIONALES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506795" y="918430"/>
            <a:ext cx="7127582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1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investigadora Ana Hirsch considera que son tres los valores más importantes en la ética profesional: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5"/>
          <p:cNvSpPr/>
          <p:nvPr/>
        </p:nvSpPr>
        <p:spPr>
          <a:xfrm>
            <a:off x="684213" y="3093842"/>
            <a:ext cx="3121133" cy="356725"/>
          </a:xfrm>
          <a:prstGeom prst="roundRect">
            <a:avLst>
              <a:gd fmla="val 32217" name="adj"/>
            </a:avLst>
          </a:prstGeom>
          <a:solidFill>
            <a:srgbClr val="714F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COMPETENCIA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25"/>
          <p:cNvGrpSpPr/>
          <p:nvPr/>
        </p:nvGrpSpPr>
        <p:grpSpPr>
          <a:xfrm>
            <a:off x="533393" y="3128264"/>
            <a:ext cx="327554" cy="287881"/>
            <a:chOff x="5892512" y="2805541"/>
            <a:chExt cx="459474" cy="403823"/>
          </a:xfrm>
        </p:grpSpPr>
        <p:sp>
          <p:nvSpPr>
            <p:cNvPr id="312" name="Google Shape;312;p25"/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>
                <a:gd fmla="val 50000" name="adj"/>
              </a:avLst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5"/>
          <p:cNvSpPr/>
          <p:nvPr/>
        </p:nvSpPr>
        <p:spPr>
          <a:xfrm>
            <a:off x="684213" y="2649411"/>
            <a:ext cx="3121133" cy="356725"/>
          </a:xfrm>
          <a:prstGeom prst="roundRect">
            <a:avLst>
              <a:gd fmla="val 33865" name="adj"/>
            </a:avLst>
          </a:prstGeom>
          <a:solidFill>
            <a:srgbClr val="92C2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73038" lvl="0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RESPONSABILIDAD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25"/>
          <p:cNvGrpSpPr/>
          <p:nvPr/>
        </p:nvGrpSpPr>
        <p:grpSpPr>
          <a:xfrm>
            <a:off x="533393" y="2683834"/>
            <a:ext cx="327554" cy="287881"/>
            <a:chOff x="5892512" y="2805541"/>
            <a:chExt cx="459474" cy="403823"/>
          </a:xfrm>
        </p:grpSpPr>
        <p:sp>
          <p:nvSpPr>
            <p:cNvPr id="317" name="Google Shape;317;p25"/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>
                <a:gd fmla="val 50000" name="adj"/>
              </a:avLst>
            </a:prstGeom>
            <a:solidFill>
              <a:srgbClr val="92C2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/>
          <p:nvPr/>
        </p:nvSpPr>
        <p:spPr>
          <a:xfrm>
            <a:off x="684213" y="2201959"/>
            <a:ext cx="3121133" cy="356725"/>
          </a:xfrm>
          <a:prstGeom prst="roundRect">
            <a:avLst>
              <a:gd fmla="val 33741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AUTONOMÍA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25"/>
          <p:cNvGrpSpPr/>
          <p:nvPr/>
        </p:nvGrpSpPr>
        <p:grpSpPr>
          <a:xfrm>
            <a:off x="533393" y="2236382"/>
            <a:ext cx="327554" cy="287881"/>
            <a:chOff x="5892512" y="2805541"/>
            <a:chExt cx="459474" cy="403823"/>
          </a:xfrm>
        </p:grpSpPr>
        <p:sp>
          <p:nvSpPr>
            <p:cNvPr id="322" name="Google Shape;322;p25"/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5"/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>
                <a:gd fmla="val 50000" name="adj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5" name="Google Shape;3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043" y="1485854"/>
            <a:ext cx="5217388" cy="351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VALORES PROFESIONALES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684213" y="1165224"/>
            <a:ext cx="2459258" cy="3529013"/>
          </a:xfrm>
          <a:prstGeom prst="roundRect">
            <a:avLst>
              <a:gd fmla="val 5516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t" bIns="0" lIns="288000" spcFirstLastPara="1" rIns="108000" wrap="square" tIns="216000">
            <a:noAutofit/>
          </a:bodyPr>
          <a:lstStyle/>
          <a:p>
            <a:pPr indent="0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AUTONOMÍA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93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“Remite a la capacidad de construirse a sí mismo, de darse una determinación, a partir de las propias elecciones con la máxima libertad. Se vincula con la autorrealización </a:t>
            </a:r>
            <a:br>
              <a:rPr b="0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(que es parte de la responsabilidad)”.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26"/>
          <p:cNvGrpSpPr/>
          <p:nvPr/>
        </p:nvGrpSpPr>
        <p:grpSpPr>
          <a:xfrm>
            <a:off x="499313" y="2739521"/>
            <a:ext cx="402516" cy="353764"/>
            <a:chOff x="5892512" y="2805541"/>
            <a:chExt cx="459474" cy="403823"/>
          </a:xfrm>
        </p:grpSpPr>
        <p:sp>
          <p:nvSpPr>
            <p:cNvPr id="334" name="Google Shape;334;p26"/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>
                <a:gd fmla="val 50000" name="adj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26"/>
          <p:cNvSpPr/>
          <p:nvPr/>
        </p:nvSpPr>
        <p:spPr>
          <a:xfrm>
            <a:off x="3367868" y="1165224"/>
            <a:ext cx="2459258" cy="3529013"/>
          </a:xfrm>
          <a:prstGeom prst="roundRect">
            <a:avLst>
              <a:gd fmla="val 5516" name="adj"/>
            </a:avLst>
          </a:prstGeom>
          <a:solidFill>
            <a:srgbClr val="92C34D"/>
          </a:solidFill>
          <a:ln>
            <a:noFill/>
          </a:ln>
        </p:spPr>
        <p:txBody>
          <a:bodyPr anchorCtr="0" anchor="t" bIns="0" lIns="108000" spcFirstLastPara="1" rIns="108000" wrap="square" tIns="216000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RESPONSABILIDAD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“La responsabilidad consiste (…) en la asunción de la propia autonomía; es decir, en la aceptación de que soy capaz de alcanzar pensamientos que puedo justificar y de tomar decisiones de las que puedo dar cuenta a los demás y a mí mismo”.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26"/>
          <p:cNvGrpSpPr/>
          <p:nvPr/>
        </p:nvGrpSpPr>
        <p:grpSpPr>
          <a:xfrm>
            <a:off x="3173754" y="2739521"/>
            <a:ext cx="402516" cy="353764"/>
            <a:chOff x="5892512" y="2805541"/>
            <a:chExt cx="459474" cy="403823"/>
          </a:xfrm>
        </p:grpSpPr>
        <p:sp>
          <p:nvSpPr>
            <p:cNvPr id="339" name="Google Shape;339;p26"/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>
                <a:gd fmla="val 50000" name="adj"/>
              </a:avLst>
            </a:prstGeom>
            <a:solidFill>
              <a:srgbClr val="92C3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26"/>
          <p:cNvSpPr/>
          <p:nvPr/>
        </p:nvSpPr>
        <p:spPr>
          <a:xfrm>
            <a:off x="6051523" y="1165224"/>
            <a:ext cx="2459258" cy="3529013"/>
          </a:xfrm>
          <a:prstGeom prst="roundRect">
            <a:avLst>
              <a:gd fmla="val 5516" name="adj"/>
            </a:avLst>
          </a:prstGeom>
          <a:solidFill>
            <a:srgbClr val="714FA0"/>
          </a:solidFill>
          <a:ln>
            <a:noFill/>
          </a:ln>
        </p:spPr>
        <p:txBody>
          <a:bodyPr anchorCtr="0" anchor="t" bIns="0" lIns="108000" spcFirstLastPara="1" rIns="108000" wrap="square" tIns="216000">
            <a:no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COMPETENCIA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“Exige que la persona tenga los conocimientos, destrezas y actitudes para prestar un servicio. Se refiere a la habilidad o capacidad para resolver los problemas propios del trabajo. En ella </a:t>
            </a:r>
            <a:br>
              <a:rPr b="0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radica la autoridad del profesional y su </a:t>
            </a:r>
            <a:br>
              <a:rPr b="0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 social”.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26"/>
          <p:cNvGrpSpPr/>
          <p:nvPr/>
        </p:nvGrpSpPr>
        <p:grpSpPr>
          <a:xfrm>
            <a:off x="5857409" y="2739521"/>
            <a:ext cx="402516" cy="353764"/>
            <a:chOff x="5892512" y="2805541"/>
            <a:chExt cx="459474" cy="403823"/>
          </a:xfrm>
        </p:grpSpPr>
        <p:sp>
          <p:nvSpPr>
            <p:cNvPr id="344" name="Google Shape;344;p26"/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>
                <a:gd fmla="val 50000" name="adj"/>
              </a:avLst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1008062" y="3169972"/>
            <a:ext cx="4586493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VALORES Y </a:t>
            </a:r>
            <a:r>
              <a:rPr b="1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ANTIVALORES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VALORES Y ANTIVALORES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506515" y="916090"/>
            <a:ext cx="3886098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 Y ANTIVALORES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b="0" i="1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Inventario de valores y antivalores organizacionales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(2008), realizado por Mendoza, Ladrón de Guevara y Martínez, está estructurado por once valores organizacionales positivos y siete antivalores organizacionales.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4300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8"/>
          <p:cNvSpPr txBox="1"/>
          <p:nvPr/>
        </p:nvSpPr>
        <p:spPr>
          <a:xfrm flipH="1">
            <a:off x="4754387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profesionales también están expuestos a decisiones éticas.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steemitimages.com)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VALORES Y ANTIVALORES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9"/>
          <p:cNvSpPr/>
          <p:nvPr/>
        </p:nvSpPr>
        <p:spPr>
          <a:xfrm>
            <a:off x="1434710" y="1172208"/>
            <a:ext cx="2969934" cy="381986"/>
          </a:xfrm>
          <a:prstGeom prst="roundRect">
            <a:avLst>
              <a:gd fmla="val 28344" name="adj"/>
            </a:avLst>
          </a:prstGeom>
          <a:solidFill>
            <a:srgbClr val="92C3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9"/>
          <p:cNvSpPr/>
          <p:nvPr/>
        </p:nvSpPr>
        <p:spPr>
          <a:xfrm>
            <a:off x="1434710" y="1618812"/>
            <a:ext cx="2969934" cy="2737527"/>
          </a:xfrm>
          <a:prstGeom prst="roundRect">
            <a:avLst>
              <a:gd fmla="val 3757" name="adj"/>
            </a:avLst>
          </a:prstGeom>
          <a:solidFill>
            <a:srgbClr val="DDEEC8"/>
          </a:solidFill>
          <a:ln>
            <a:noFill/>
          </a:ln>
        </p:spPr>
        <p:txBody>
          <a:bodyPr anchorCtr="0" anchor="t" bIns="45700" lIns="144000" spcFirstLastPara="1" rIns="91425" wrap="square" tIns="36000">
            <a:no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Lealtad.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Respeto a la autoridad.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Solidaridad.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Tolerancia.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Respeto a normas.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Autoexigencia.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Disciplina.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Honorabilidad.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Justicia.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34D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Honestidad.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9"/>
          <p:cNvSpPr/>
          <p:nvPr/>
        </p:nvSpPr>
        <p:spPr>
          <a:xfrm>
            <a:off x="4751388" y="1172208"/>
            <a:ext cx="2969934" cy="381986"/>
          </a:xfrm>
          <a:prstGeom prst="roundRect">
            <a:avLst>
              <a:gd fmla="val 27513" name="adj"/>
            </a:avLst>
          </a:prstGeom>
          <a:solidFill>
            <a:srgbClr val="FF7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ANTIVALORES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9"/>
          <p:cNvSpPr/>
          <p:nvPr/>
        </p:nvSpPr>
        <p:spPr>
          <a:xfrm>
            <a:off x="4751388" y="1618812"/>
            <a:ext cx="2969934" cy="2737527"/>
          </a:xfrm>
          <a:prstGeom prst="roundRect">
            <a:avLst>
              <a:gd fmla="val 4030" name="adj"/>
            </a:avLst>
          </a:prstGeom>
          <a:solidFill>
            <a:srgbClr val="FFD8C2"/>
          </a:solidFill>
          <a:ln>
            <a:noFill/>
          </a:ln>
        </p:spPr>
        <p:txBody>
          <a:bodyPr anchorCtr="0" anchor="t" bIns="45700" lIns="144000" spcFirstLastPara="1" rIns="91425" wrap="square" tIns="36000">
            <a:no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Maquiavelismo.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Tendencia a la corrupción.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integridad.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Ajustar o manipular la información.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Tendencia al robo.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828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Abuso de sustancias tóxicas.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1282298" y="918372"/>
            <a:ext cx="5521727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Durante esta sesión: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Conocerás </a:t>
            </a: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conceptualización e importancia de la </a:t>
            </a: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ética profesional.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7788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Identificarás </a:t>
            </a: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principales </a:t>
            </a: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 de la ética profesional.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7788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Aprenderás las dimensiones </a:t>
            </a: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la ética profesional.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7788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Entenderás </a:t>
            </a: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cuáles son los tipos de </a:t>
            </a: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valores profesionales.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7788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Comprenderás </a:t>
            </a: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más importantes </a:t>
            </a: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valores y antivalores profesionales. </a:t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0"/>
          <p:cNvGrpSpPr/>
          <p:nvPr/>
        </p:nvGrpSpPr>
        <p:grpSpPr>
          <a:xfrm>
            <a:off x="2506315" y="2194222"/>
            <a:ext cx="4581728" cy="827959"/>
            <a:chOff x="2403187" y="2211377"/>
            <a:chExt cx="4581728" cy="827959"/>
          </a:xfrm>
        </p:grpSpPr>
        <p:sp>
          <p:nvSpPr>
            <p:cNvPr id="380" name="Google Shape;380;p30"/>
            <p:cNvSpPr txBox="1"/>
            <p:nvPr/>
          </p:nvSpPr>
          <p:spPr>
            <a:xfrm>
              <a:off x="2403187" y="2540738"/>
              <a:ext cx="4581728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s-E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Google Shape;38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1"/>
          <p:cNvSpPr txBox="1"/>
          <p:nvPr/>
        </p:nvSpPr>
        <p:spPr>
          <a:xfrm>
            <a:off x="1279545" y="912813"/>
            <a:ext cx="5045500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ética profesional se puede entender como un campo enfocado en códigos y otras normas de conducta y que se aplica a todas las profesiones. Otra manera de entenderlas es en relación a profesiones específicas, como la ética médica, la ética empresarial,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las principales características de la ética profesional están: se alimenta de dos fuentes (ética de las profesiones y criterios profesionales que aportan las disciplinas científicas) y se trata de un marco reflexivo para la toma de decisiones.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Teresa Yurén, en la ética profesional se distinguen “tres dimensiones: la eticidad de la profesión, la moralidad y el comportamiento moral del profesionista”.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investigadora Ana Hirsch considera que son tres los valores más importantes en la ética profesional: autonomía, responsabilidad y competencia profesional.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106519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945434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030702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1279545" y="912813"/>
            <a:ext cx="50455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Inventario de valores y antivalores organizacionales (2008), realizado por Mendoza, Ladrón de Guevara y Martínez, está estructurado por once valores organizacionales positivos y siete antivalores organizacionales.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2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2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2519363" y="2540738"/>
            <a:ext cx="4581728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1279008" y="917823"/>
            <a:ext cx="5705992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Lexico (Oxford Languages). En: https://bit.ly/3uLs6Cd. Búsqueda: mayo, 2021.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Lexico (Oxford Languages). En: https://bit.ly/3hobv3C. Búsqueda: mayo, 2021.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Oficina de la ONU contra la droga y el delito. Integridad y ética. Viena, 2019.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Ibarra, Guadalupe. “Ética y formación profesional integral”. En: Reencuentro, N° 43. México, 2005.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Coasaca Sotomayor, Nadiezhda y otros. “Ética profesional y su concepción responsable para la investigación científica”. En: Campus, vol. XXI, N° 22, 2016.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Hirsch, Ana. “Elementos significativos de la ética profesional”. En: Reencuentro, N° 38. México, 2003.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39567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83223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256805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89531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3523148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1279008" y="917823"/>
            <a:ext cx="570599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Yurén, Teresa. “Ética profesional y praxis. Una revisión desde el concepto de ‘agencia’”. En: Perfiles Educativos, vol. XXXV, N° 142. México, 2013.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Mendoza, I., Ladrón de Guevara, J. y F. Martínez. Comparación del perfil de valores organizacionales de empresas de distintos sectores industriales de México. México, 2008.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2427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5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1008062" y="3169972"/>
            <a:ext cx="3847717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CONCEPTUALIZACIÓN E </a:t>
            </a:r>
            <a:r>
              <a:rPr b="1" i="0" lang="es-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IMPORTANCIA DE</a:t>
            </a:r>
            <a:br>
              <a:rPr b="1" i="0" lang="es-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/>
        </p:nvSpPr>
        <p:spPr>
          <a:xfrm>
            <a:off x="503237" y="912813"/>
            <a:ext cx="3889376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ÉTICA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Antes de revisar algunos conceptos sobre ética profesional, debemos entender las diferencias entre esta y la ética personal y la ética teórica, que ya hemos estudiado. De esta manera, veremos las relaciones que hay entre las tres.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E IMPORTANCIA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E IMPORTANCIA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6"/>
          <p:cNvGrpSpPr/>
          <p:nvPr/>
        </p:nvGrpSpPr>
        <p:grpSpPr>
          <a:xfrm>
            <a:off x="684212" y="1597025"/>
            <a:ext cx="7787126" cy="1807656"/>
            <a:chOff x="684213" y="1597025"/>
            <a:chExt cx="6951392" cy="1807656"/>
          </a:xfrm>
        </p:grpSpPr>
        <p:sp>
          <p:nvSpPr>
            <p:cNvPr id="103" name="Google Shape;103;p6"/>
            <p:cNvSpPr/>
            <p:nvPr/>
          </p:nvSpPr>
          <p:spPr>
            <a:xfrm>
              <a:off x="684213" y="1597025"/>
              <a:ext cx="2185448" cy="381986"/>
            </a:xfrm>
            <a:prstGeom prst="roundRect">
              <a:avLst>
                <a:gd fmla="val 33331" name="adj"/>
              </a:avLst>
            </a:prstGeom>
            <a:solidFill>
              <a:srgbClr val="00B2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s-ES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ÉTICA PERSONAL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684213" y="2043630"/>
              <a:ext cx="2185448" cy="1361051"/>
            </a:xfrm>
            <a:prstGeom prst="roundRect">
              <a:avLst>
                <a:gd fmla="val 7927" name="adj"/>
              </a:avLst>
            </a:prstGeom>
            <a:solidFill>
              <a:srgbClr val="D1EFF5"/>
            </a:solidFill>
            <a:ln>
              <a:noFill/>
            </a:ln>
          </p:spPr>
          <p:txBody>
            <a:bodyPr anchorCtr="0" anchor="t" bIns="45700" lIns="144000" spcFirstLastPara="1" rIns="91425" wrap="square" tIns="3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trata de los valores y normas con las cuales la gente determina cómo actuar en su vida cotidiana. 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3067185" y="1597025"/>
              <a:ext cx="2185448" cy="381986"/>
            </a:xfrm>
            <a:prstGeom prst="roundRect">
              <a:avLst>
                <a:gd fmla="val 33331" name="adj"/>
              </a:avLst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s-ES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ÉTICA TEÓRICA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3067185" y="2043630"/>
              <a:ext cx="2185448" cy="1361051"/>
            </a:xfrm>
            <a:prstGeom prst="roundRect">
              <a:avLst>
                <a:gd fmla="val 8164" name="adj"/>
              </a:avLst>
            </a:prstGeom>
            <a:solidFill>
              <a:srgbClr val="E3DCED"/>
            </a:solidFill>
            <a:ln>
              <a:noFill/>
            </a:ln>
          </p:spPr>
          <p:txBody>
            <a:bodyPr anchorCtr="0" anchor="t" bIns="45700" lIns="144000" spcFirstLastPara="1" rIns="91425" wrap="square" tIns="36000">
              <a:noAutofit/>
            </a:bodyPr>
            <a:lstStyle/>
            <a:p>
              <a:pPr indent="-9525" lvl="0" marL="952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 el conjunto de doctrinas desarrolladas por los filósofos para orientar el pensar y el hacer ético.  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5450157" y="1597025"/>
              <a:ext cx="2185448" cy="381986"/>
            </a:xfrm>
            <a:prstGeom prst="roundRect">
              <a:avLst>
                <a:gd fmla="val 33331" name="adj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s-ES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ÉTICA PROFESIONAL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5450157" y="2043630"/>
              <a:ext cx="2185448" cy="1361051"/>
            </a:xfrm>
            <a:prstGeom prst="roundRect">
              <a:avLst>
                <a:gd fmla="val 8164" name="adj"/>
              </a:avLst>
            </a:prstGeom>
            <a:solidFill>
              <a:srgbClr val="FCC8C4"/>
            </a:solidFill>
            <a:ln>
              <a:noFill/>
            </a:ln>
          </p:spPr>
          <p:txBody>
            <a:bodyPr anchorCtr="0" anchor="t" bIns="45700" lIns="144000" spcFirstLastPara="1" rIns="91425" wrap="square" tIns="36000">
              <a:noAutofit/>
            </a:bodyPr>
            <a:lstStyle/>
            <a:p>
              <a:pPr indent="-9525" lvl="0" marL="952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Establece principalmente los valores, principios y normas subyacentes a las responsabilidades y el ejercicio de una profesión.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/>
        </p:nvSpPr>
        <p:spPr>
          <a:xfrm>
            <a:off x="506866" y="916938"/>
            <a:ext cx="3781355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 PRINCIPAL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“La ética profesional se puede entender como un campo enfocado en códigos y otras normas de conducta y que se aplica a todas las profesiones. Otra manera de entenderlas es en relación a profesiones específicas, como la ética médica, la ética empresarial, etc.”.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 txBox="1"/>
          <p:nvPr/>
        </p:nvSpPr>
        <p:spPr>
          <a:xfrm flipH="1">
            <a:off x="4758262" y="5076822"/>
            <a:ext cx="39174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Cada profesión tiene sus códigos y normas específicas. </a:t>
            </a: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flynews.pt)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E IMPORTANCIA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-1" l="0" r="0" t="-1"/>
          <a:stretch/>
        </p:blipFill>
        <p:spPr>
          <a:xfrm>
            <a:off x="4751388" y="481014"/>
            <a:ext cx="3924299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E IMPORTANCIA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"/>
          <p:cNvSpPr txBox="1"/>
          <p:nvPr/>
        </p:nvSpPr>
        <p:spPr>
          <a:xfrm>
            <a:off x="506866" y="916938"/>
            <a:ext cx="3665741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COMPLEMENTARIO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Guadalupe Ibarra, la ética profesional “es la expresión de una conciencia moral que posibilita el logro del bienestar social y contribuye a la realización plena del profesionista”.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"/>
          <p:cNvSpPr txBox="1"/>
          <p:nvPr/>
        </p:nvSpPr>
        <p:spPr>
          <a:xfrm flipH="1">
            <a:off x="4754387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ética profesional contribuye a la realización plena.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onlinemba.wsu.edu)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8"/>
          <p:cNvPicPr preferRelativeResize="0"/>
          <p:nvPr/>
        </p:nvPicPr>
        <p:blipFill rotWithShape="1">
          <a:blip r:embed="rId3">
            <a:alphaModFix/>
          </a:blip>
          <a:srcRect b="1182" l="33070" r="8012" t="0"/>
          <a:stretch/>
        </p:blipFill>
        <p:spPr>
          <a:xfrm>
            <a:off x="4751388" y="485775"/>
            <a:ext cx="3924300" cy="438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E IMPORTANCIA DE LA ÉTICA PROFESIONAL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506866" y="916938"/>
            <a:ext cx="3885747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COMPLEMENTARIO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ética profesional es “un componente dinámico y sustantivo de la formación integral porque asegura una práctica responsable y eficaz al normar el buen uso de las capacidades profesionales, lo que resulta fundamental para enfrentar y resolver los complejos problemas de la sociedad contemporánea”.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5607"/>
            <a:ext cx="3924300" cy="43894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9"/>
          <p:cNvSpPr txBox="1"/>
          <p:nvPr/>
        </p:nvSpPr>
        <p:spPr>
          <a:xfrm flipH="1">
            <a:off x="4754387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Toda profesión tiene sus complejidades éticas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elglobal.es)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DFF9FD33-C1A8-4794-A306-6D077251A6E0</vt:lpwstr>
  </property>
  <property fmtid="{D5CDD505-2E9C-101B-9397-08002B2CF9AE}" pid="3" name="ArticulatePath">
    <vt:lpwstr>30107-S04-PPT</vt:lpwstr>
  </property>
</Properties>
</file>